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30" r:id="rId1"/>
  </p:sldMasterIdLst>
  <p:notesMasterIdLst>
    <p:notesMasterId r:id="rId3"/>
  </p:notesMasterIdLst>
  <p:sldIdLst>
    <p:sldId id="256" r:id="rId2"/>
  </p:sldIdLst>
  <p:sldSz cx="40233600" cy="30175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D2C58"/>
    <a:srgbClr val="0118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71"/>
    <p:restoredTop sz="94698"/>
  </p:normalViewPr>
  <p:slideViewPr>
    <p:cSldViewPr snapToGrid="0" snapToObjects="1">
      <p:cViewPr>
        <p:scale>
          <a:sx n="30" d="100"/>
          <a:sy n="30" d="100"/>
        </p:scale>
        <p:origin x="36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1101DE-A7A4-8840-99A7-077DE19E2299}" type="datetimeFigureOut">
              <a:rPr lang="en-US" smtClean="0"/>
              <a:t>12/28/18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4ACCC9-4473-BC4F-9B0A-8B802D1C4329}" type="slidenum">
              <a:rPr lang="en-US" smtClean="0"/>
              <a:t>‹#›</a:t>
            </a:fld>
            <a:endParaRPr lang="en-US"/>
          </a:p>
        </p:txBody>
      </p:sp>
    </p:spTree>
    <p:extLst>
      <p:ext uri="{BB962C8B-B14F-4D97-AF65-F5344CB8AC3E}">
        <p14:creationId xmlns:p14="http://schemas.microsoft.com/office/powerpoint/2010/main" val="441722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4ACCC9-4473-BC4F-9B0A-8B802D1C4329}" type="slidenum">
              <a:rPr lang="en-US" smtClean="0"/>
              <a:t>1</a:t>
            </a:fld>
            <a:endParaRPr lang="en-US"/>
          </a:p>
        </p:txBody>
      </p:sp>
    </p:spTree>
    <p:extLst>
      <p:ext uri="{BB962C8B-B14F-4D97-AF65-F5344CB8AC3E}">
        <p14:creationId xmlns:p14="http://schemas.microsoft.com/office/powerpoint/2010/main" val="576798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4938397"/>
            <a:ext cx="34198560" cy="10505440"/>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15848967"/>
            <a:ext cx="30175200" cy="7285353"/>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74316F-EAFD-9142-A268-8735485E1D22}" type="datetimeFigureOut">
              <a:rPr lang="en-US" smtClean="0"/>
              <a:t>12/28/18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282602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4316F-EAFD-9142-A268-8735485E1D22}" type="datetimeFigureOut">
              <a:rPr lang="en-US" smtClean="0"/>
              <a:t>12/28/18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2235428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1606550"/>
            <a:ext cx="8675370" cy="2557208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1606550"/>
            <a:ext cx="25523190" cy="2557208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4316F-EAFD-9142-A268-8735485E1D22}" type="datetimeFigureOut">
              <a:rPr lang="en-US" smtClean="0"/>
              <a:t>12/28/18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3547156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4316F-EAFD-9142-A268-8735485E1D22}" type="datetimeFigureOut">
              <a:rPr lang="en-US" smtClean="0"/>
              <a:t>12/28/18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2083504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7522854"/>
            <a:ext cx="34701480" cy="12552043"/>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0193644"/>
            <a:ext cx="34701480" cy="6600823"/>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574316F-EAFD-9142-A268-8735485E1D22}" type="datetimeFigureOut">
              <a:rPr lang="en-US" smtClean="0"/>
              <a:t>12/28/18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1873384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8032750"/>
            <a:ext cx="17099280" cy="191458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8032750"/>
            <a:ext cx="17099280" cy="191458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74316F-EAFD-9142-A268-8735485E1D22}" type="datetimeFigureOut">
              <a:rPr lang="en-US" smtClean="0"/>
              <a:t>12/28/18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11369090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1606557"/>
            <a:ext cx="34701480" cy="58324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7397117"/>
            <a:ext cx="17020696" cy="3625213"/>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4" name="Content Placeholder 3"/>
          <p:cNvSpPr>
            <a:spLocks noGrp="1"/>
          </p:cNvSpPr>
          <p:nvPr>
            <p:ph sz="half" idx="2"/>
          </p:nvPr>
        </p:nvSpPr>
        <p:spPr>
          <a:xfrm>
            <a:off x="2771305" y="11022330"/>
            <a:ext cx="17020696" cy="16212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7397117"/>
            <a:ext cx="17104520" cy="3625213"/>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6" name="Content Placeholder 5"/>
          <p:cNvSpPr>
            <a:spLocks noGrp="1"/>
          </p:cNvSpPr>
          <p:nvPr>
            <p:ph sz="quarter" idx="4"/>
          </p:nvPr>
        </p:nvSpPr>
        <p:spPr>
          <a:xfrm>
            <a:off x="20368262" y="11022330"/>
            <a:ext cx="17104520" cy="16212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74316F-EAFD-9142-A268-8735485E1D22}" type="datetimeFigureOut">
              <a:rPr lang="en-US" smtClean="0"/>
              <a:t>12/28/18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1623297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74316F-EAFD-9142-A268-8735485E1D22}" type="datetimeFigureOut">
              <a:rPr lang="en-US" smtClean="0"/>
              <a:t>12/28/18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104288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4316F-EAFD-9142-A268-8735485E1D22}" type="datetimeFigureOut">
              <a:rPr lang="en-US" smtClean="0"/>
              <a:t>12/28/18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3288727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11680"/>
            <a:ext cx="12976383" cy="704088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4344677"/>
            <a:ext cx="20368260" cy="21443950"/>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9052560"/>
            <a:ext cx="12976383" cy="16770987"/>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7574316F-EAFD-9142-A268-8735485E1D22}" type="datetimeFigureOut">
              <a:rPr lang="en-US" smtClean="0"/>
              <a:t>12/28/18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28079325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11680"/>
            <a:ext cx="12976383" cy="704088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4344677"/>
            <a:ext cx="20368260" cy="21443950"/>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p>
        </p:txBody>
      </p:sp>
      <p:sp>
        <p:nvSpPr>
          <p:cNvPr id="4" name="Text Placeholder 3"/>
          <p:cNvSpPr>
            <a:spLocks noGrp="1"/>
          </p:cNvSpPr>
          <p:nvPr>
            <p:ph type="body" sz="half" idx="2"/>
          </p:nvPr>
        </p:nvSpPr>
        <p:spPr>
          <a:xfrm>
            <a:off x="2771301" y="9052560"/>
            <a:ext cx="12976383" cy="16770987"/>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7574316F-EAFD-9142-A268-8735485E1D22}" type="datetimeFigureOut">
              <a:rPr lang="en-US" smtClean="0"/>
              <a:t>12/28/18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1560279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1606557"/>
            <a:ext cx="34701480" cy="58324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8032750"/>
            <a:ext cx="34701480" cy="1914588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27967947"/>
            <a:ext cx="9052560" cy="1606550"/>
          </a:xfrm>
          <a:prstGeom prst="rect">
            <a:avLst/>
          </a:prstGeom>
        </p:spPr>
        <p:txBody>
          <a:bodyPr vert="horz" lIns="91440" tIns="45720" rIns="91440" bIns="45720" rtlCol="0" anchor="ctr"/>
          <a:lstStyle>
            <a:lvl1pPr algn="l">
              <a:defRPr sz="5280">
                <a:solidFill>
                  <a:schemeClr val="tx1">
                    <a:tint val="75000"/>
                  </a:schemeClr>
                </a:solidFill>
              </a:defRPr>
            </a:lvl1pPr>
          </a:lstStyle>
          <a:p>
            <a:fld id="{7574316F-EAFD-9142-A268-8735485E1D22}" type="datetimeFigureOut">
              <a:rPr lang="en-US" smtClean="0"/>
              <a:t>12/28/18</a:t>
            </a:fld>
            <a:endParaRPr lang="en-US"/>
          </a:p>
        </p:txBody>
      </p:sp>
      <p:sp>
        <p:nvSpPr>
          <p:cNvPr id="5" name="Footer Placeholder 4"/>
          <p:cNvSpPr>
            <a:spLocks noGrp="1"/>
          </p:cNvSpPr>
          <p:nvPr>
            <p:ph type="ftr" sz="quarter" idx="3"/>
          </p:nvPr>
        </p:nvSpPr>
        <p:spPr>
          <a:xfrm>
            <a:off x="13327380" y="27967947"/>
            <a:ext cx="13578840" cy="1606550"/>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27967947"/>
            <a:ext cx="9052560" cy="1606550"/>
          </a:xfrm>
          <a:prstGeom prst="rect">
            <a:avLst/>
          </a:prstGeom>
        </p:spPr>
        <p:txBody>
          <a:bodyPr vert="horz" lIns="91440" tIns="45720" rIns="91440" bIns="45720" rtlCol="0" anchor="ctr"/>
          <a:lstStyle>
            <a:lvl1pPr algn="r">
              <a:defRPr sz="5280">
                <a:solidFill>
                  <a:schemeClr val="tx1">
                    <a:tint val="75000"/>
                  </a:schemeClr>
                </a:solidFill>
              </a:defRPr>
            </a:lvl1pPr>
          </a:lstStyle>
          <a:p>
            <a:fld id="{79F255A0-F4AC-0F41-8E16-5C0B6D1EC4C2}" type="slidenum">
              <a:rPr lang="en-US" smtClean="0"/>
              <a:t>‹#›</a:t>
            </a:fld>
            <a:endParaRPr lang="en-US"/>
          </a:p>
        </p:txBody>
      </p:sp>
    </p:spTree>
    <p:extLst>
      <p:ext uri="{BB962C8B-B14F-4D97-AF65-F5344CB8AC3E}">
        <p14:creationId xmlns:p14="http://schemas.microsoft.com/office/powerpoint/2010/main" val="3867470010"/>
      </p:ext>
    </p:extLst>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jpg"/><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F1FC92-DF95-2D4F-829A-CD139D134B8E}"/>
              </a:ext>
            </a:extLst>
          </p:cNvPr>
          <p:cNvSpPr txBox="1"/>
          <p:nvPr/>
        </p:nvSpPr>
        <p:spPr>
          <a:xfrm>
            <a:off x="11441430" y="1051161"/>
            <a:ext cx="17350740" cy="1107996"/>
          </a:xfrm>
          <a:prstGeom prst="rect">
            <a:avLst/>
          </a:prstGeom>
          <a:noFill/>
        </p:spPr>
        <p:txBody>
          <a:bodyPr wrap="square" rtlCol="0">
            <a:spAutoFit/>
          </a:bodyPr>
          <a:lstStyle/>
          <a:p>
            <a:r>
              <a:rPr lang="en-US" sz="6600" dirty="0"/>
              <a:t>A Search For Young Stars in the Magellanic Stream</a:t>
            </a:r>
          </a:p>
        </p:txBody>
      </p:sp>
      <p:pic>
        <p:nvPicPr>
          <p:cNvPr id="6" name="Picture 5" descr="A close up of a sign&#13;&#10;&#13;&#10;Description automatically generated">
            <a:extLst>
              <a:ext uri="{FF2B5EF4-FFF2-40B4-BE49-F238E27FC236}">
                <a16:creationId xmlns:a16="http://schemas.microsoft.com/office/drawing/2014/main" id="{C3306FD3-8F03-DE41-A4A3-C94D3FE169CA}"/>
              </a:ext>
            </a:extLst>
          </p:cNvPr>
          <p:cNvPicPr>
            <a:picLocks noChangeAspect="1"/>
          </p:cNvPicPr>
          <p:nvPr/>
        </p:nvPicPr>
        <p:blipFill>
          <a:blip r:embed="rId3"/>
          <a:stretch>
            <a:fillRect/>
          </a:stretch>
        </p:blipFill>
        <p:spPr>
          <a:xfrm>
            <a:off x="969034" y="934720"/>
            <a:ext cx="2502321" cy="2448874"/>
          </a:xfrm>
          <a:prstGeom prst="rect">
            <a:avLst/>
          </a:prstGeom>
        </p:spPr>
      </p:pic>
      <p:sp>
        <p:nvSpPr>
          <p:cNvPr id="7" name="TextBox 6">
            <a:extLst>
              <a:ext uri="{FF2B5EF4-FFF2-40B4-BE49-F238E27FC236}">
                <a16:creationId xmlns:a16="http://schemas.microsoft.com/office/drawing/2014/main" id="{13ED1620-E117-C745-80AA-D4BFDFFBDD24}"/>
              </a:ext>
            </a:extLst>
          </p:cNvPr>
          <p:cNvSpPr txBox="1"/>
          <p:nvPr/>
        </p:nvSpPr>
        <p:spPr>
          <a:xfrm>
            <a:off x="13098982" y="2151602"/>
            <a:ext cx="14035631" cy="656655"/>
          </a:xfrm>
          <a:prstGeom prst="rect">
            <a:avLst/>
          </a:prstGeom>
          <a:noFill/>
        </p:spPr>
        <p:txBody>
          <a:bodyPr wrap="square" rtlCol="0">
            <a:spAutoFit/>
          </a:bodyPr>
          <a:lstStyle/>
          <a:p>
            <a:r>
              <a:rPr lang="en-US" sz="3667" dirty="0"/>
              <a:t>Authors: Joshua Povick</a:t>
            </a:r>
            <a:r>
              <a:rPr lang="en-US" sz="3667" baseline="30000" dirty="0"/>
              <a:t>1</a:t>
            </a:r>
            <a:r>
              <a:rPr lang="en-US" sz="3667" dirty="0"/>
              <a:t>, David Nidever</a:t>
            </a:r>
            <a:r>
              <a:rPr lang="en-US" sz="3667" baseline="30000" dirty="0"/>
              <a:t>1</a:t>
            </a:r>
            <a:r>
              <a:rPr lang="en-US" sz="3667" dirty="0"/>
              <a:t>, Jeffrey Carlin</a:t>
            </a:r>
            <a:r>
              <a:rPr lang="en-US" sz="3667" baseline="30000" dirty="0"/>
              <a:t>2</a:t>
            </a:r>
            <a:r>
              <a:rPr lang="en-US" sz="3667" dirty="0"/>
              <a:t>, Steve Majewski</a:t>
            </a:r>
            <a:r>
              <a:rPr lang="en-US" sz="3667" baseline="30000" dirty="0"/>
              <a:t>3</a:t>
            </a:r>
          </a:p>
        </p:txBody>
      </p:sp>
      <p:sp>
        <p:nvSpPr>
          <p:cNvPr id="8" name="TextBox 7">
            <a:extLst>
              <a:ext uri="{FF2B5EF4-FFF2-40B4-BE49-F238E27FC236}">
                <a16:creationId xmlns:a16="http://schemas.microsoft.com/office/drawing/2014/main" id="{36CA2258-D49E-5A45-8116-8952CEF9EC40}"/>
              </a:ext>
            </a:extLst>
          </p:cNvPr>
          <p:cNvSpPr txBox="1"/>
          <p:nvPr/>
        </p:nvSpPr>
        <p:spPr>
          <a:xfrm>
            <a:off x="10708005" y="2816299"/>
            <a:ext cx="18817590" cy="656655"/>
          </a:xfrm>
          <a:prstGeom prst="rect">
            <a:avLst/>
          </a:prstGeom>
          <a:noFill/>
        </p:spPr>
        <p:txBody>
          <a:bodyPr wrap="square" rtlCol="0">
            <a:spAutoFit/>
          </a:bodyPr>
          <a:lstStyle/>
          <a:p>
            <a:r>
              <a:rPr lang="en-US" sz="3667" dirty="0"/>
              <a:t>Institutions: </a:t>
            </a:r>
            <a:r>
              <a:rPr lang="en-US" sz="3667" baseline="30000" dirty="0"/>
              <a:t> 1</a:t>
            </a:r>
            <a:r>
              <a:rPr lang="en-US" sz="3667" dirty="0"/>
              <a:t>Montana State University, </a:t>
            </a:r>
            <a:r>
              <a:rPr lang="en-US" sz="3667" baseline="30000" dirty="0"/>
              <a:t>2</a:t>
            </a:r>
            <a:r>
              <a:rPr lang="en-US" sz="3667" dirty="0"/>
              <a:t>Large Synoptic Survey Telescope, </a:t>
            </a:r>
            <a:r>
              <a:rPr lang="en-US" sz="3667" baseline="30000" dirty="0"/>
              <a:t>3</a:t>
            </a:r>
            <a:r>
              <a:rPr lang="en-US" sz="3667" dirty="0"/>
              <a:t>University of Virginia</a:t>
            </a:r>
          </a:p>
        </p:txBody>
      </p:sp>
      <p:sp>
        <p:nvSpPr>
          <p:cNvPr id="11" name="TextBox 10">
            <a:extLst>
              <a:ext uri="{FF2B5EF4-FFF2-40B4-BE49-F238E27FC236}">
                <a16:creationId xmlns:a16="http://schemas.microsoft.com/office/drawing/2014/main" id="{D28A21C3-CB67-D541-9263-02BEC29B0347}"/>
              </a:ext>
            </a:extLst>
          </p:cNvPr>
          <p:cNvSpPr txBox="1"/>
          <p:nvPr/>
        </p:nvSpPr>
        <p:spPr>
          <a:xfrm>
            <a:off x="21031201" y="3983474"/>
            <a:ext cx="16982206" cy="769441"/>
          </a:xfrm>
          <a:prstGeom prst="rect">
            <a:avLst/>
          </a:prstGeom>
          <a:solidFill>
            <a:srgbClr val="2D2C58"/>
          </a:solidFill>
        </p:spPr>
        <p:txBody>
          <a:bodyPr wrap="square" rtlCol="0">
            <a:spAutoFit/>
          </a:bodyPr>
          <a:lstStyle/>
          <a:p>
            <a:r>
              <a:rPr lang="en-US" sz="4400" dirty="0">
                <a:solidFill>
                  <a:schemeClr val="bg1"/>
                </a:solidFill>
              </a:rPr>
              <a:t>Methods:</a:t>
            </a:r>
          </a:p>
        </p:txBody>
      </p:sp>
      <p:sp>
        <p:nvSpPr>
          <p:cNvPr id="12" name="TextBox 11">
            <a:extLst>
              <a:ext uri="{FF2B5EF4-FFF2-40B4-BE49-F238E27FC236}">
                <a16:creationId xmlns:a16="http://schemas.microsoft.com/office/drawing/2014/main" id="{CD9B3D40-5A4C-ED44-8883-71E39D8EF9E0}"/>
              </a:ext>
            </a:extLst>
          </p:cNvPr>
          <p:cNvSpPr txBox="1"/>
          <p:nvPr/>
        </p:nvSpPr>
        <p:spPr>
          <a:xfrm>
            <a:off x="2220194" y="22043675"/>
            <a:ext cx="16749658" cy="769440"/>
          </a:xfrm>
          <a:prstGeom prst="rect">
            <a:avLst/>
          </a:prstGeom>
          <a:solidFill>
            <a:srgbClr val="2D2C58"/>
          </a:solidFill>
        </p:spPr>
        <p:txBody>
          <a:bodyPr wrap="square" rtlCol="0">
            <a:spAutoFit/>
          </a:bodyPr>
          <a:lstStyle/>
          <a:p>
            <a:r>
              <a:rPr lang="en-US" sz="4400" dirty="0">
                <a:solidFill>
                  <a:schemeClr val="bg1"/>
                </a:solidFill>
              </a:rPr>
              <a:t>Results:</a:t>
            </a:r>
          </a:p>
        </p:txBody>
      </p:sp>
      <p:sp>
        <p:nvSpPr>
          <p:cNvPr id="13" name="TextBox 12">
            <a:extLst>
              <a:ext uri="{FF2B5EF4-FFF2-40B4-BE49-F238E27FC236}">
                <a16:creationId xmlns:a16="http://schemas.microsoft.com/office/drawing/2014/main" id="{30DE84CD-138E-D340-A153-DA397FDC1820}"/>
              </a:ext>
            </a:extLst>
          </p:cNvPr>
          <p:cNvSpPr txBox="1"/>
          <p:nvPr/>
        </p:nvSpPr>
        <p:spPr>
          <a:xfrm>
            <a:off x="21263747" y="22043675"/>
            <a:ext cx="16749659" cy="769440"/>
          </a:xfrm>
          <a:prstGeom prst="rect">
            <a:avLst/>
          </a:prstGeom>
          <a:solidFill>
            <a:srgbClr val="2D2C58"/>
          </a:solidFill>
        </p:spPr>
        <p:txBody>
          <a:bodyPr wrap="square" rtlCol="0">
            <a:spAutoFit/>
          </a:bodyPr>
          <a:lstStyle/>
          <a:p>
            <a:r>
              <a:rPr lang="en-US" sz="4400" dirty="0">
                <a:solidFill>
                  <a:schemeClr val="bg1"/>
                </a:solidFill>
              </a:rPr>
              <a:t>References:</a:t>
            </a:r>
          </a:p>
        </p:txBody>
      </p:sp>
      <p:sp>
        <p:nvSpPr>
          <p:cNvPr id="14" name="TextBox 13">
            <a:extLst>
              <a:ext uri="{FF2B5EF4-FFF2-40B4-BE49-F238E27FC236}">
                <a16:creationId xmlns:a16="http://schemas.microsoft.com/office/drawing/2014/main" id="{A581E835-6DB5-0D45-A32F-E7F1E1D5FBA1}"/>
              </a:ext>
            </a:extLst>
          </p:cNvPr>
          <p:cNvSpPr txBox="1"/>
          <p:nvPr/>
        </p:nvSpPr>
        <p:spPr>
          <a:xfrm>
            <a:off x="1987647" y="3983475"/>
            <a:ext cx="16982206" cy="769441"/>
          </a:xfrm>
          <a:prstGeom prst="rect">
            <a:avLst/>
          </a:prstGeom>
          <a:solidFill>
            <a:srgbClr val="2D2C58"/>
          </a:solidFill>
        </p:spPr>
        <p:txBody>
          <a:bodyPr wrap="square" rtlCol="0">
            <a:spAutoFit/>
          </a:bodyPr>
          <a:lstStyle/>
          <a:p>
            <a:r>
              <a:rPr lang="en-US" sz="4400" dirty="0">
                <a:solidFill>
                  <a:schemeClr val="bg1"/>
                </a:solidFill>
              </a:rPr>
              <a:t>Introduction:</a:t>
            </a:r>
          </a:p>
        </p:txBody>
      </p:sp>
      <p:sp>
        <p:nvSpPr>
          <p:cNvPr id="21" name="TextBox 20">
            <a:extLst>
              <a:ext uri="{FF2B5EF4-FFF2-40B4-BE49-F238E27FC236}">
                <a16:creationId xmlns:a16="http://schemas.microsoft.com/office/drawing/2014/main" id="{581BFECE-CD88-854A-96D0-340CF90992AD}"/>
              </a:ext>
            </a:extLst>
          </p:cNvPr>
          <p:cNvSpPr txBox="1"/>
          <p:nvPr/>
        </p:nvSpPr>
        <p:spPr>
          <a:xfrm>
            <a:off x="21263747" y="22754470"/>
            <a:ext cx="16749659" cy="3539430"/>
          </a:xfrm>
          <a:prstGeom prst="rect">
            <a:avLst/>
          </a:prstGeom>
          <a:solidFill>
            <a:schemeClr val="bg2">
              <a:lumMod val="90000"/>
            </a:schemeClr>
          </a:solidFill>
        </p:spPr>
        <p:txBody>
          <a:bodyPr wrap="square" rtlCol="0">
            <a:spAutoFit/>
          </a:bodyPr>
          <a:lstStyle/>
          <a:p>
            <a:r>
              <a:rPr lang="en-US" sz="3200" dirty="0"/>
              <a:t>1) Gaia Collaboration, </a:t>
            </a:r>
            <a:r>
              <a:rPr lang="en-US" sz="3200" dirty="0" err="1"/>
              <a:t>Prusti</a:t>
            </a:r>
            <a:r>
              <a:rPr lang="en-US" sz="3200" dirty="0"/>
              <a:t>, T., et al., 2016, A&amp;A, Volume 595, id.A1, 36 pp.</a:t>
            </a:r>
          </a:p>
          <a:p>
            <a:endParaRPr lang="en-US" sz="3200" dirty="0"/>
          </a:p>
          <a:p>
            <a:r>
              <a:rPr lang="en-US" sz="3200" dirty="0"/>
              <a:t>2) Irwin, M. J., Demers, S., &amp; Kunkel, W. E. 1990, AJ, 	99, 191</a:t>
            </a:r>
          </a:p>
          <a:p>
            <a:endParaRPr lang="en-US" sz="3200" dirty="0"/>
          </a:p>
          <a:p>
            <a:r>
              <a:rPr lang="en-US" sz="3200" dirty="0"/>
              <a:t>3) Nidever, D. L., Majewski, S. R., &amp; Burton, W. B. 2008, </a:t>
            </a:r>
            <a:r>
              <a:rPr lang="en-US" sz="3200" dirty="0" err="1"/>
              <a:t>ApJ</a:t>
            </a:r>
            <a:r>
              <a:rPr lang="en-US" sz="3200" dirty="0"/>
              <a:t>, 679,  432</a:t>
            </a:r>
          </a:p>
          <a:p>
            <a:endParaRPr lang="en-US" sz="3200" dirty="0"/>
          </a:p>
          <a:p>
            <a:r>
              <a:rPr lang="en-US" sz="3200" dirty="0"/>
              <a:t>4) Nidever, David, https://</a:t>
            </a:r>
            <a:r>
              <a:rPr lang="en-US" sz="3200" dirty="0" err="1"/>
              <a:t>www.noao.edu</a:t>
            </a:r>
            <a:r>
              <a:rPr lang="en-US" sz="3200" dirty="0"/>
              <a:t>/</a:t>
            </a:r>
            <a:r>
              <a:rPr lang="en-US" sz="3200" dirty="0" err="1"/>
              <a:t>noao</a:t>
            </a:r>
            <a:r>
              <a:rPr lang="en-US" sz="3200" dirty="0"/>
              <a:t>/staff/</a:t>
            </a:r>
            <a:r>
              <a:rPr lang="en-US" sz="3200" dirty="0" err="1"/>
              <a:t>dnidever</a:t>
            </a:r>
            <a:r>
              <a:rPr lang="en-US" sz="3200" dirty="0"/>
              <a:t>/</a:t>
            </a:r>
            <a:r>
              <a:rPr lang="en-US" sz="3200" dirty="0" err="1"/>
              <a:t>Software.html</a:t>
            </a:r>
            <a:endParaRPr lang="en-US" sz="3200" dirty="0"/>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2DC5344E-A75E-954E-BD2D-243C3F87067C}"/>
                  </a:ext>
                </a:extLst>
              </p:cNvPr>
              <p:cNvSpPr txBox="1"/>
              <p:nvPr/>
            </p:nvSpPr>
            <p:spPr>
              <a:xfrm>
                <a:off x="2220193" y="22813115"/>
                <a:ext cx="16749659" cy="5016758"/>
              </a:xfrm>
              <a:prstGeom prst="rect">
                <a:avLst/>
              </a:prstGeom>
              <a:solidFill>
                <a:schemeClr val="bg2">
                  <a:lumMod val="90000"/>
                </a:schemeClr>
              </a:solidFill>
            </p:spPr>
            <p:txBody>
              <a:bodyPr wrap="square" rtlCol="0">
                <a:spAutoFit/>
              </a:bodyPr>
              <a:lstStyle/>
              <a:p>
                <a:r>
                  <a:rPr lang="en-US" sz="3200" dirty="0"/>
                  <a:t>The majority of the stars in both samples form moving groups (8 for B Stars and 12 for Dupont), many of which are close to the Milky Way. Two stars, DI1020 and DI1085, do not fall into any of these moving groups and do not show an relation to each other. </a:t>
                </a:r>
              </a:p>
              <a:p>
                <a:endParaRPr lang="en-US" sz="3200" dirty="0"/>
              </a:p>
              <a:p>
                <a:r>
                  <a:rPr lang="en-US" sz="3200" dirty="0"/>
                  <a:t>DI1374, DI1466, DI1488, DI1499, DI1507, DI1577, and DI1595 have been identified as rapid rotators, where </a:t>
                </a:r>
                <a14:m>
                  <m:oMath xmlns:m="http://schemas.openxmlformats.org/officeDocument/2006/math">
                    <m:r>
                      <a:rPr lang="en-US" sz="3200" i="1">
                        <a:latin typeface="Cambria Math" panose="02040503050406030204" pitchFamily="18" charset="0"/>
                      </a:rPr>
                      <m:t>𝑣</m:t>
                    </m:r>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sin</m:t>
                        </m:r>
                      </m:fName>
                      <m:e>
                        <m:r>
                          <a:rPr lang="en-US" sz="3200" i="1">
                            <a:latin typeface="Cambria Math" panose="02040503050406030204" pitchFamily="18" charset="0"/>
                          </a:rPr>
                          <m:t>𝑖</m:t>
                        </m:r>
                        <m:r>
                          <a:rPr lang="en-US" sz="3200" i="1">
                            <a:latin typeface="Cambria Math" panose="02040503050406030204" pitchFamily="18" charset="0"/>
                            <a:ea typeface="Cambria Math" panose="02040503050406030204" pitchFamily="18" charset="0"/>
                          </a:rPr>
                          <m:t>&gt;40</m:t>
                        </m:r>
                        <m:f>
                          <m:fPr>
                            <m:type m:val="lin"/>
                            <m:ctrlPr>
                              <a:rPr lang="en-US" sz="3200" i="1">
                                <a:latin typeface="Cambria Math" panose="02040503050406030204" pitchFamily="18" charset="0"/>
                                <a:ea typeface="Cambria Math" panose="02040503050406030204" pitchFamily="18" charset="0"/>
                              </a:rPr>
                            </m:ctrlPr>
                          </m:fPr>
                          <m:num>
                            <m:r>
                              <a:rPr lang="en-US" sz="3200" i="1">
                                <a:latin typeface="Cambria Math" panose="02040503050406030204" pitchFamily="18" charset="0"/>
                                <a:ea typeface="Cambria Math" panose="02040503050406030204" pitchFamily="18" charset="0"/>
                              </a:rPr>
                              <m:t>𝑘𝑚</m:t>
                            </m:r>
                          </m:num>
                          <m:den>
                            <m:r>
                              <a:rPr lang="en-US" sz="3200" i="1">
                                <a:latin typeface="Cambria Math" panose="02040503050406030204" pitchFamily="18" charset="0"/>
                                <a:ea typeface="Cambria Math" panose="02040503050406030204" pitchFamily="18" charset="0"/>
                              </a:rPr>
                              <m:t>𝑠</m:t>
                            </m:r>
                          </m:den>
                        </m:f>
                      </m:e>
                    </m:func>
                  </m:oMath>
                </a14:m>
                <a:r>
                  <a:rPr lang="en-US" sz="3200" dirty="0"/>
                  <a:t>. </a:t>
                </a:r>
              </a:p>
              <a:p>
                <a:endParaRPr lang="en-US" sz="3200" dirty="0"/>
              </a:p>
              <a:p>
                <a:r>
                  <a:rPr lang="en-US" sz="3200" dirty="0"/>
                  <a:t>The two stars that we found to be YMSC stars were DI1450, and DI1507 (also a rapid rotator). Both of these stars are considered to be “hot”, being above </a:t>
                </a:r>
                <a14:m>
                  <m:oMath xmlns:m="http://schemas.openxmlformats.org/officeDocument/2006/math">
                    <m:r>
                      <a:rPr lang="en-US" sz="3200" i="1">
                        <a:latin typeface="Cambria Math" panose="02040503050406030204" pitchFamily="18" charset="0"/>
                      </a:rPr>
                      <m:t>7000 </m:t>
                    </m:r>
                    <m:r>
                      <a:rPr lang="en-US" sz="3200" i="1">
                        <a:latin typeface="Cambria Math" panose="02040503050406030204" pitchFamily="18" charset="0"/>
                      </a:rPr>
                      <m:t>𝐾</m:t>
                    </m:r>
                  </m:oMath>
                </a14:m>
                <a:r>
                  <a:rPr lang="en-US" sz="3200" dirty="0"/>
                  <a:t>. The stars are </a:t>
                </a:r>
                <a14:m>
                  <m:oMath xmlns:m="http://schemas.openxmlformats.org/officeDocument/2006/math">
                    <m:r>
                      <a:rPr lang="en-US" sz="3200" i="1">
                        <a:latin typeface="Cambria Math" panose="02040503050406030204" pitchFamily="18" charset="0"/>
                      </a:rPr>
                      <m:t>9428</m:t>
                    </m:r>
                    <m:r>
                      <a:rPr lang="en-US" sz="3200" i="1">
                        <a:latin typeface="Cambria Math" panose="02040503050406030204" pitchFamily="18" charset="0"/>
                        <a:ea typeface="Cambria Math" panose="02040503050406030204" pitchFamily="18" charset="0"/>
                      </a:rPr>
                      <m:t>±2062 </m:t>
                    </m:r>
                    <m:r>
                      <a:rPr lang="en-US" sz="3200" i="1">
                        <a:latin typeface="Cambria Math" panose="02040503050406030204" pitchFamily="18" charset="0"/>
                        <a:ea typeface="Cambria Math" panose="02040503050406030204" pitchFamily="18" charset="0"/>
                      </a:rPr>
                      <m:t>𝐾</m:t>
                    </m:r>
                  </m:oMath>
                </a14:m>
                <a:r>
                  <a:rPr lang="en-US" sz="3200" dirty="0"/>
                  <a:t>and </a:t>
                </a:r>
                <a14:m>
                  <m:oMath xmlns:m="http://schemas.openxmlformats.org/officeDocument/2006/math">
                    <m:r>
                      <a:rPr lang="en-US" sz="3200" i="1">
                        <a:latin typeface="Cambria Math" panose="02040503050406030204" pitchFamily="18" charset="0"/>
                      </a:rPr>
                      <m:t>19786 </m:t>
                    </m:r>
                    <m:r>
                      <a:rPr lang="en-US" sz="3200" i="1">
                        <a:latin typeface="Cambria Math" panose="02040503050406030204" pitchFamily="18" charset="0"/>
                        <a:ea typeface="Cambria Math" panose="02040503050406030204" pitchFamily="18" charset="0"/>
                      </a:rPr>
                      <m:t>±786 </m:t>
                    </m:r>
                    <m:r>
                      <a:rPr lang="en-US" sz="3200" i="1">
                        <a:latin typeface="Cambria Math" panose="02040503050406030204" pitchFamily="18" charset="0"/>
                        <a:ea typeface="Cambria Math" panose="02040503050406030204" pitchFamily="18" charset="0"/>
                      </a:rPr>
                      <m:t>𝐾</m:t>
                    </m:r>
                  </m:oMath>
                </a14:m>
                <a:r>
                  <a:rPr lang="en-US" sz="3200" dirty="0"/>
                  <a:t> respectfully. </a:t>
                </a:r>
              </a:p>
            </p:txBody>
          </p:sp>
        </mc:Choice>
        <mc:Fallback>
          <p:sp>
            <p:nvSpPr>
              <p:cNvPr id="30" name="TextBox 29">
                <a:extLst>
                  <a:ext uri="{FF2B5EF4-FFF2-40B4-BE49-F238E27FC236}">
                    <a16:creationId xmlns:a16="http://schemas.microsoft.com/office/drawing/2014/main" id="{2DC5344E-A75E-954E-BD2D-243C3F87067C}"/>
                  </a:ext>
                </a:extLst>
              </p:cNvPr>
              <p:cNvSpPr txBox="1">
                <a:spLocks noRot="1" noChangeAspect="1" noMove="1" noResize="1" noEditPoints="1" noAdjustHandles="1" noChangeArrowheads="1" noChangeShapeType="1" noTextEdit="1"/>
              </p:cNvSpPr>
              <p:nvPr/>
            </p:nvSpPr>
            <p:spPr>
              <a:xfrm>
                <a:off x="2220193" y="22813115"/>
                <a:ext cx="16749659" cy="5016758"/>
              </a:xfrm>
              <a:prstGeom prst="rect">
                <a:avLst/>
              </a:prstGeom>
              <a:blipFill>
                <a:blip r:embed="rId4"/>
                <a:stretch>
                  <a:fillRect l="-909" t="-1263" r="-1061" b="-30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F906E092-9B52-7346-9A80-CFF4510E52C0}"/>
                  </a:ext>
                </a:extLst>
              </p:cNvPr>
              <p:cNvSpPr txBox="1"/>
              <p:nvPr/>
            </p:nvSpPr>
            <p:spPr>
              <a:xfrm>
                <a:off x="21031201" y="4739680"/>
                <a:ext cx="16982206" cy="6533520"/>
              </a:xfrm>
              <a:prstGeom prst="rect">
                <a:avLst/>
              </a:prstGeom>
              <a:solidFill>
                <a:schemeClr val="bg2">
                  <a:lumMod val="90000"/>
                </a:schemeClr>
              </a:solidFill>
            </p:spPr>
            <p:txBody>
              <a:bodyPr wrap="square" rtlCol="0">
                <a:spAutoFit/>
              </a:bodyPr>
              <a:lstStyle/>
              <a:p>
                <a:r>
                  <a:rPr lang="en-US" sz="3200" dirty="0"/>
                  <a:t>First we needed to identify younger blue stars.  For the B Stars sample, the spectra were compared to synthetic spectra to derive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𝑇</m:t>
                        </m:r>
                      </m:e>
                      <m:sub>
                        <m:r>
                          <a:rPr lang="en-US" sz="3200" i="1">
                            <a:latin typeface="Cambria Math" panose="02040503050406030204" pitchFamily="18" charset="0"/>
                          </a:rPr>
                          <m:t>𝑒𝑓𝑓</m:t>
                        </m:r>
                      </m:sub>
                    </m:sSub>
                  </m:oMath>
                </a14:m>
                <a:r>
                  <a:rPr lang="en-US" sz="3200" dirty="0"/>
                  <a:t>, </a:t>
                </a:r>
                <a14:m>
                  <m:oMath xmlns:m="http://schemas.openxmlformats.org/officeDocument/2006/math">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log</m:t>
                        </m:r>
                      </m:fName>
                      <m:e>
                        <m:r>
                          <a:rPr lang="en-US" sz="3200" i="1">
                            <a:latin typeface="Cambria Math" panose="02040503050406030204" pitchFamily="18" charset="0"/>
                          </a:rPr>
                          <m:t>𝑔</m:t>
                        </m:r>
                      </m:e>
                    </m:func>
                  </m:oMath>
                </a14:m>
                <a:r>
                  <a:rPr lang="en-US" sz="3200" dirty="0"/>
                  <a:t>, and </a:t>
                </a:r>
                <a14:m>
                  <m:oMath xmlns:m="http://schemas.openxmlformats.org/officeDocument/2006/math">
                    <m:f>
                      <m:fPr>
                        <m:type m:val="lin"/>
                        <m:ctrlPr>
                          <a:rPr lang="en-US" sz="3200" i="1">
                            <a:latin typeface="Cambria Math" panose="02040503050406030204" pitchFamily="18" charset="0"/>
                          </a:rPr>
                        </m:ctrlPr>
                      </m:fPr>
                      <m:num>
                        <m:r>
                          <a:rPr lang="en-US" sz="3200" i="1">
                            <a:latin typeface="Cambria Math" panose="02040503050406030204" pitchFamily="18" charset="0"/>
                          </a:rPr>
                          <m:t>[</m:t>
                        </m:r>
                        <m:r>
                          <a:rPr lang="en-US" sz="3200" i="1">
                            <a:latin typeface="Cambria Math" panose="02040503050406030204" pitchFamily="18" charset="0"/>
                          </a:rPr>
                          <m:t>𝑀</m:t>
                        </m:r>
                      </m:num>
                      <m:den>
                        <m:r>
                          <a:rPr lang="en-US" sz="3200" i="1">
                            <a:latin typeface="Cambria Math" panose="02040503050406030204" pitchFamily="18" charset="0"/>
                          </a:rPr>
                          <m:t>𝐻</m:t>
                        </m:r>
                      </m:den>
                    </m:f>
                    <m:r>
                      <a:rPr lang="en-US" sz="3200" i="1">
                        <a:latin typeface="Cambria Math" panose="02040503050406030204" pitchFamily="18" charset="0"/>
                      </a:rPr>
                      <m:t>]</m:t>
                    </m:r>
                  </m:oMath>
                </a14:m>
                <a:r>
                  <a:rPr lang="en-US" sz="3200" dirty="0"/>
                  <a:t> to determine if the stars were younger blue stars. This was done using the SPECFIT</a:t>
                </a:r>
                <a:r>
                  <a:rPr lang="en-US" sz="3200" baseline="30000" dirty="0"/>
                  <a:t>4</a:t>
                </a:r>
                <a:r>
                  <a:rPr lang="en-US" sz="3200" dirty="0"/>
                  <a:t> routine and </a:t>
                </a:r>
                <a14:m>
                  <m:oMath xmlns:m="http://schemas.openxmlformats.org/officeDocument/2006/math">
                    <m:sSup>
                      <m:sSupPr>
                        <m:ctrlPr>
                          <a:rPr lang="en-US" sz="3200" i="1">
                            <a:latin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𝜒</m:t>
                        </m:r>
                      </m:e>
                      <m:sup>
                        <m:r>
                          <a:rPr lang="en-US" sz="3200" i="1">
                            <a:latin typeface="Cambria Math" panose="02040503050406030204" pitchFamily="18" charset="0"/>
                          </a:rPr>
                          <m:t>2</m:t>
                        </m:r>
                      </m:sup>
                    </m:sSup>
                  </m:oMath>
                </a14:m>
                <a:r>
                  <a:rPr lang="en-US" sz="3200" dirty="0"/>
                  <a:t> testing. Uncertainties in the parameters were derived using Monte Carlo Methods. For the Dupont sample, the stars were selected based on their positions in a CMD. </a:t>
                </a:r>
              </a:p>
              <a:p>
                <a:endParaRPr lang="en-US" sz="3200" dirty="0"/>
              </a:p>
              <a:p>
                <a:r>
                  <a:rPr lang="en-US" sz="3200" dirty="0"/>
                  <a:t>The kinematic quantities of interest are parallaxes and proper motions, which were provided by GaiaDR2. We derived the distances from the parallaxes and any parallax  that did not satisfy </a:t>
                </a:r>
                <a14:m>
                  <m:oMath xmlns:m="http://schemas.openxmlformats.org/officeDocument/2006/math">
                    <m:r>
                      <a:rPr lang="en-US" sz="3200" i="1">
                        <a:latin typeface="Cambria Math" panose="02040503050406030204" pitchFamily="18" charset="0"/>
                      </a:rPr>
                      <m:t>𝜛</m:t>
                    </m:r>
                    <m:r>
                      <a:rPr lang="en-US" sz="3200" i="1">
                        <a:latin typeface="Cambria Math" panose="02040503050406030204" pitchFamily="18" charset="0"/>
                      </a:rPr>
                      <m:t>&gt;3</m:t>
                    </m:r>
                    <m:r>
                      <a:rPr lang="en-US" sz="3200" i="1">
                        <a:latin typeface="Cambria Math" panose="02040503050406030204" pitchFamily="18" charset="0"/>
                      </a:rPr>
                      <m:t>𝛿𝜛</m:t>
                    </m:r>
                  </m:oMath>
                </a14:m>
                <a:r>
                  <a:rPr lang="en-US" sz="3200" dirty="0"/>
                  <a:t> or </a:t>
                </a:r>
                <a14:m>
                  <m:oMath xmlns:m="http://schemas.openxmlformats.org/officeDocument/2006/math">
                    <m:r>
                      <a:rPr lang="en-US" sz="3200" i="1">
                        <a:latin typeface="Cambria Math" panose="02040503050406030204" pitchFamily="18" charset="0"/>
                      </a:rPr>
                      <m:t>𝜛</m:t>
                    </m:r>
                    <m:r>
                      <a:rPr lang="en-US" sz="3200" i="1">
                        <a:latin typeface="Cambria Math" panose="02040503050406030204" pitchFamily="18" charset="0"/>
                      </a:rPr>
                      <m:t>&lt;0</m:t>
                    </m:r>
                  </m:oMath>
                </a14:m>
                <a:r>
                  <a:rPr lang="en-US" sz="3200" dirty="0"/>
                  <a:t> lead us to assume that those stars were too far away to accurately get a distance through this method. Based on the location of the stars in figure 1 with where they fall in the proper motion space, see figure 2 and 3, and distance we were able to conclude where the stars came from. These kinematic quantities can tell us if these stars originate in the LMC, SMC, MS, or foreground contamination from the Milky Way.</a:t>
                </a:r>
              </a:p>
            </p:txBody>
          </p:sp>
        </mc:Choice>
        <mc:Fallback>
          <p:sp>
            <p:nvSpPr>
              <p:cNvPr id="33" name="TextBox 32">
                <a:extLst>
                  <a:ext uri="{FF2B5EF4-FFF2-40B4-BE49-F238E27FC236}">
                    <a16:creationId xmlns:a16="http://schemas.microsoft.com/office/drawing/2014/main" id="{F906E092-9B52-7346-9A80-CFF4510E52C0}"/>
                  </a:ext>
                </a:extLst>
              </p:cNvPr>
              <p:cNvSpPr txBox="1">
                <a:spLocks noRot="1" noChangeAspect="1" noMove="1" noResize="1" noEditPoints="1" noAdjustHandles="1" noChangeArrowheads="1" noChangeShapeType="1" noTextEdit="1"/>
              </p:cNvSpPr>
              <p:nvPr/>
            </p:nvSpPr>
            <p:spPr>
              <a:xfrm>
                <a:off x="21031201" y="4739680"/>
                <a:ext cx="16982206" cy="6533520"/>
              </a:xfrm>
              <a:prstGeom prst="rect">
                <a:avLst/>
              </a:prstGeom>
              <a:blipFill>
                <a:blip r:embed="rId5"/>
                <a:stretch>
                  <a:fillRect l="-898" t="-4264" r="-673" b="-1938"/>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51F51825-17C7-5F48-B4CE-3255798F37FB}"/>
              </a:ext>
            </a:extLst>
          </p:cNvPr>
          <p:cNvSpPr txBox="1"/>
          <p:nvPr/>
        </p:nvSpPr>
        <p:spPr>
          <a:xfrm>
            <a:off x="1987647" y="4739680"/>
            <a:ext cx="16982206" cy="6494085"/>
          </a:xfrm>
          <a:prstGeom prst="rect">
            <a:avLst/>
          </a:prstGeom>
          <a:solidFill>
            <a:schemeClr val="bg2">
              <a:lumMod val="90000"/>
            </a:schemeClr>
          </a:solidFill>
        </p:spPr>
        <p:txBody>
          <a:bodyPr wrap="square" rtlCol="0">
            <a:spAutoFit/>
          </a:bodyPr>
          <a:lstStyle/>
          <a:p>
            <a:r>
              <a:rPr lang="en-US" sz="3200" dirty="0"/>
              <a:t>Young stars were discovered in the Magellanic </a:t>
            </a:r>
            <a:r>
              <a:rPr lang="en-US" sz="3200" dirty="0" err="1"/>
              <a:t>InterCloud</a:t>
            </a:r>
            <a:r>
              <a:rPr lang="en-US" sz="3200" dirty="0"/>
              <a:t> region (ICR) in 1990 by Irwin et al.</a:t>
            </a:r>
            <a:r>
              <a:rPr lang="en-US" sz="3200" baseline="30000" dirty="0"/>
              <a:t>2</a:t>
            </a:r>
            <a:r>
              <a:rPr lang="en-US" sz="3200" dirty="0"/>
              <a:t> In an effort to solve the mystery of where these stars come from, we made use of  SMARTS-1.5m telescope + R-C Spectrograph (RC), 6.5m telescope + MIKE spectrograph (MIKE), and GaiaDR2</a:t>
            </a:r>
            <a:r>
              <a:rPr lang="en-US" sz="3200" baseline="30000" dirty="0"/>
              <a:t>1</a:t>
            </a:r>
            <a:r>
              <a:rPr lang="en-US" sz="3200" dirty="0"/>
              <a:t> data. Two of these stars have been determined to be young Magellanic Stream candidates (YMSC). These stars could aid in constraining the formation of stars in lower density and metal poor regions as well as giving a more detailed composition of the Magellanic Stream.</a:t>
            </a:r>
          </a:p>
          <a:p>
            <a:endParaRPr lang="en-US" sz="3200" dirty="0"/>
          </a:p>
          <a:p>
            <a:r>
              <a:rPr lang="en-US" sz="3200" dirty="0"/>
              <a:t>In 2008 Nidever et al. came to the conclusion that the Magellanic Stream has at least one filament that extends out from the Southeast HI </a:t>
            </a:r>
            <a:r>
              <a:rPr lang="en-US" sz="3200" dirty="0" err="1"/>
              <a:t>Overdensity</a:t>
            </a:r>
            <a:r>
              <a:rPr lang="en-US" sz="3200" dirty="0"/>
              <a:t> in the Large Magellanic Cloud and must therefore traverse the ICR (2008). From this one would expect that young stars should be found in the ICR. </a:t>
            </a:r>
          </a:p>
          <a:p>
            <a:endParaRPr lang="en-US" sz="3200" dirty="0"/>
          </a:p>
          <a:p>
            <a:r>
              <a:rPr lang="en-US" sz="3200" dirty="0"/>
              <a:t>We make use of two datasets, B Stars and Dupont, which are two subsets of the original ICR stars. The B Stars dataset consists of 35 stars and is the initial set, while the Dupont dataset consists of 65 stars. </a:t>
            </a:r>
          </a:p>
        </p:txBody>
      </p:sp>
      <p:pic>
        <p:nvPicPr>
          <p:cNvPr id="3" name="Picture 2">
            <a:extLst>
              <a:ext uri="{FF2B5EF4-FFF2-40B4-BE49-F238E27FC236}">
                <a16:creationId xmlns:a16="http://schemas.microsoft.com/office/drawing/2014/main" id="{736F30A3-AAC7-134A-8F21-9F134E9C79EE}"/>
              </a:ext>
            </a:extLst>
          </p:cNvPr>
          <p:cNvPicPr>
            <a:picLocks noChangeAspect="1"/>
          </p:cNvPicPr>
          <p:nvPr/>
        </p:nvPicPr>
        <p:blipFill>
          <a:blip r:embed="rId6"/>
          <a:stretch>
            <a:fillRect/>
          </a:stretch>
        </p:blipFill>
        <p:spPr>
          <a:xfrm>
            <a:off x="27420575" y="12065231"/>
            <a:ext cx="11033389" cy="9128176"/>
          </a:xfrm>
          <a:prstGeom prst="rect">
            <a:avLst/>
          </a:prstGeom>
        </p:spPr>
      </p:pic>
      <p:pic>
        <p:nvPicPr>
          <p:cNvPr id="15" name="Picture 14">
            <a:extLst>
              <a:ext uri="{FF2B5EF4-FFF2-40B4-BE49-F238E27FC236}">
                <a16:creationId xmlns:a16="http://schemas.microsoft.com/office/drawing/2014/main" id="{6BCD6E50-17FC-7841-9E9A-085133A890CC}"/>
              </a:ext>
            </a:extLst>
          </p:cNvPr>
          <p:cNvPicPr>
            <a:picLocks noChangeAspect="1"/>
          </p:cNvPicPr>
          <p:nvPr/>
        </p:nvPicPr>
        <p:blipFill>
          <a:blip r:embed="rId7"/>
          <a:stretch>
            <a:fillRect/>
          </a:stretch>
        </p:blipFill>
        <p:spPr>
          <a:xfrm>
            <a:off x="14600104" y="11916756"/>
            <a:ext cx="11033389" cy="9372865"/>
          </a:xfrm>
          <a:prstGeom prst="rect">
            <a:avLst/>
          </a:prstGeom>
        </p:spPr>
      </p:pic>
      <p:pic>
        <p:nvPicPr>
          <p:cNvPr id="17" name="Picture 16">
            <a:extLst>
              <a:ext uri="{FF2B5EF4-FFF2-40B4-BE49-F238E27FC236}">
                <a16:creationId xmlns:a16="http://schemas.microsoft.com/office/drawing/2014/main" id="{D1A93B55-7AB9-4441-AEC3-78491ADDB557}"/>
              </a:ext>
            </a:extLst>
          </p:cNvPr>
          <p:cNvPicPr>
            <a:picLocks noChangeAspect="1"/>
          </p:cNvPicPr>
          <p:nvPr/>
        </p:nvPicPr>
        <p:blipFill>
          <a:blip r:embed="rId8"/>
          <a:stretch>
            <a:fillRect/>
          </a:stretch>
        </p:blipFill>
        <p:spPr>
          <a:xfrm>
            <a:off x="1779636" y="11850880"/>
            <a:ext cx="11597298" cy="9567474"/>
          </a:xfrm>
          <a:prstGeom prst="rect">
            <a:avLst/>
          </a:prstGeom>
        </p:spPr>
      </p:pic>
    </p:spTree>
    <p:extLst>
      <p:ext uri="{BB962C8B-B14F-4D97-AF65-F5344CB8AC3E}">
        <p14:creationId xmlns:p14="http://schemas.microsoft.com/office/powerpoint/2010/main" val="35850549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11015</TotalTime>
  <Words>610</Words>
  <Application>Microsoft Macintosh PowerPoint</Application>
  <PresentationFormat>Custom</PresentationFormat>
  <Paragraphs>28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75</cp:revision>
  <cp:lastPrinted>2018-12-29T04:47:07Z</cp:lastPrinted>
  <dcterms:created xsi:type="dcterms:W3CDTF">2018-12-09T23:25:19Z</dcterms:created>
  <dcterms:modified xsi:type="dcterms:W3CDTF">2018-12-29T04:49:07Z</dcterms:modified>
</cp:coreProperties>
</file>